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8" r:id="rId2"/>
    <p:sldId id="265" r:id="rId3"/>
    <p:sldId id="268" r:id="rId4"/>
    <p:sldId id="266" r:id="rId5"/>
    <p:sldId id="269" r:id="rId6"/>
    <p:sldId id="270" r:id="rId7"/>
    <p:sldId id="271" r:id="rId8"/>
    <p:sldId id="275" r:id="rId9"/>
    <p:sldId id="276" r:id="rId10"/>
    <p:sldId id="272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J. Ryan" userId="4c51405c-47c2-4b11-8f7b-07d529eda46a" providerId="ADAL" clId="{8CE0379D-0FEE-4FA4-9D86-2A96721556C5}"/>
    <pc:docChg chg="modSld">
      <pc:chgData name="Patrick J. Ryan" userId="4c51405c-47c2-4b11-8f7b-07d529eda46a" providerId="ADAL" clId="{8CE0379D-0FEE-4FA4-9D86-2A96721556C5}" dt="2023-04-03T09:17:05.041" v="0" actId="20577"/>
      <pc:docMkLst>
        <pc:docMk/>
      </pc:docMkLst>
      <pc:sldChg chg="modSp mod">
        <pc:chgData name="Patrick J. Ryan" userId="4c51405c-47c2-4b11-8f7b-07d529eda46a" providerId="ADAL" clId="{8CE0379D-0FEE-4FA4-9D86-2A96721556C5}" dt="2023-04-03T09:17:05.041" v="0" actId="20577"/>
        <pc:sldMkLst>
          <pc:docMk/>
          <pc:sldMk cId="1201830489" sldId="276"/>
        </pc:sldMkLst>
        <pc:spChg chg="mod">
          <ac:chgData name="Patrick J. Ryan" userId="4c51405c-47c2-4b11-8f7b-07d529eda46a" providerId="ADAL" clId="{8CE0379D-0FEE-4FA4-9D86-2A96721556C5}" dt="2023-04-03T09:17:05.041" v="0" actId="20577"/>
          <ac:spMkLst>
            <pc:docMk/>
            <pc:sldMk cId="1201830489" sldId="276"/>
            <ac:spMk id="5" creationId="{1090E8F6-A3FF-4F84-949F-401453DB093F}"/>
          </ac:spMkLst>
        </pc:spChg>
      </pc:sldChg>
    </pc:docChg>
  </pc:docChgLst>
  <pc:docChgLst>
    <pc:chgData name="Patrick J. Ryan" userId="4c51405c-47c2-4b11-8f7b-07d529eda46a" providerId="ADAL" clId="{6FBB037E-8642-424A-B052-6186C8E03C98}"/>
    <pc:docChg chg="modSld">
      <pc:chgData name="Patrick J. Ryan" userId="4c51405c-47c2-4b11-8f7b-07d529eda46a" providerId="ADAL" clId="{6FBB037E-8642-424A-B052-6186C8E03C98}" dt="2023-03-20T19:53:38.130" v="0" actId="20577"/>
      <pc:docMkLst>
        <pc:docMk/>
      </pc:docMkLst>
      <pc:sldChg chg="modSp mod">
        <pc:chgData name="Patrick J. Ryan" userId="4c51405c-47c2-4b11-8f7b-07d529eda46a" providerId="ADAL" clId="{6FBB037E-8642-424A-B052-6186C8E03C98}" dt="2023-03-20T19:53:38.130" v="0" actId="20577"/>
        <pc:sldMkLst>
          <pc:docMk/>
          <pc:sldMk cId="1201830489" sldId="276"/>
        </pc:sldMkLst>
        <pc:spChg chg="mod">
          <ac:chgData name="Patrick J. Ryan" userId="4c51405c-47c2-4b11-8f7b-07d529eda46a" providerId="ADAL" clId="{6FBB037E-8642-424A-B052-6186C8E03C98}" dt="2023-03-20T19:53:38.130" v="0" actId="20577"/>
          <ac:spMkLst>
            <pc:docMk/>
            <pc:sldMk cId="1201830489" sldId="276"/>
            <ac:spMk id="5" creationId="{1090E8F6-A3FF-4F84-949F-401453DB093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17CA6-A100-4FB7-9F10-7E46EBD0EFAF}" type="doc">
      <dgm:prSet loTypeId="urn:microsoft.com/office/officeart/2005/8/layout/chart3" loCatId="relationship" qsTypeId="urn:microsoft.com/office/officeart/2009/2/quickstyle/3d8" qsCatId="3D" csTypeId="urn:microsoft.com/office/officeart/2005/8/colors/accent1_2" csCatId="accent1" phldr="1"/>
      <dgm:spPr/>
    </dgm:pt>
    <dgm:pt modelId="{8890C6E0-E16F-4A5B-966E-086A55ADDF74}">
      <dgm:prSet phldrT="[Text]"/>
      <dgm:spPr/>
      <dgm:t>
        <a:bodyPr/>
        <a:lstStyle/>
        <a:p>
          <a:r>
            <a:rPr lang="en-IE" dirty="0"/>
            <a:t>International Teams</a:t>
          </a:r>
        </a:p>
      </dgm:t>
    </dgm:pt>
    <dgm:pt modelId="{8838D2F1-837D-421F-9A52-611A1E0E3689}" type="parTrans" cxnId="{94F070DE-91DD-4293-9058-5541E0365132}">
      <dgm:prSet/>
      <dgm:spPr/>
      <dgm:t>
        <a:bodyPr/>
        <a:lstStyle/>
        <a:p>
          <a:endParaRPr lang="en-IE"/>
        </a:p>
      </dgm:t>
    </dgm:pt>
    <dgm:pt modelId="{EF2B66FE-F4C0-467D-928B-60B30E6E1019}" type="sibTrans" cxnId="{94F070DE-91DD-4293-9058-5541E0365132}">
      <dgm:prSet/>
      <dgm:spPr/>
      <dgm:t>
        <a:bodyPr/>
        <a:lstStyle/>
        <a:p>
          <a:endParaRPr lang="en-IE"/>
        </a:p>
      </dgm:t>
    </dgm:pt>
    <dgm:pt modelId="{2A94D982-E6B8-4FFC-AD6D-DD0E983E05EC}">
      <dgm:prSet phldrT="[Text]" custT="1"/>
      <dgm:spPr/>
      <dgm:t>
        <a:bodyPr/>
        <a:lstStyle/>
        <a:p>
          <a:r>
            <a:rPr lang="en-IE" sz="2000" dirty="0"/>
            <a:t>NTW</a:t>
          </a:r>
        </a:p>
        <a:p>
          <a:r>
            <a:rPr lang="en-IE" sz="2000" dirty="0"/>
            <a:t>Regatta Fleet </a:t>
          </a:r>
        </a:p>
        <a:p>
          <a:r>
            <a:rPr lang="en-IE" sz="2000" dirty="0"/>
            <a:t>Regatta Racing</a:t>
          </a:r>
        </a:p>
      </dgm:t>
    </dgm:pt>
    <dgm:pt modelId="{1C0A273B-4C6A-440C-9924-F3056AE15D66}" type="parTrans" cxnId="{FB959248-5382-4680-9F26-93CB0DBC7DB3}">
      <dgm:prSet/>
      <dgm:spPr/>
      <dgm:t>
        <a:bodyPr/>
        <a:lstStyle/>
        <a:p>
          <a:endParaRPr lang="en-IE"/>
        </a:p>
      </dgm:t>
    </dgm:pt>
    <dgm:pt modelId="{ED61A0D3-566F-4828-AA8B-DB81466C4FAD}" type="sibTrans" cxnId="{FB959248-5382-4680-9F26-93CB0DBC7DB3}">
      <dgm:prSet/>
      <dgm:spPr/>
      <dgm:t>
        <a:bodyPr/>
        <a:lstStyle/>
        <a:p>
          <a:endParaRPr lang="en-IE"/>
        </a:p>
      </dgm:t>
    </dgm:pt>
    <dgm:pt modelId="{984AB8ED-DFE4-4689-A22C-D76BDB01AED5}">
      <dgm:prSet phldrT="[Text]"/>
      <dgm:spPr/>
      <dgm:t>
        <a:bodyPr/>
        <a:lstStyle/>
        <a:p>
          <a:r>
            <a:rPr lang="en-IE" dirty="0"/>
            <a:t>National Circuit </a:t>
          </a:r>
        </a:p>
        <a:p>
          <a:r>
            <a:rPr lang="en-IE" dirty="0"/>
            <a:t>Junior &amp; Senior Fleet</a:t>
          </a:r>
        </a:p>
      </dgm:t>
    </dgm:pt>
    <dgm:pt modelId="{8D5A7C28-0E61-4034-B099-E94A954FE88D}" type="sibTrans" cxnId="{46F7182D-7913-4DD9-808A-8D23A98E4155}">
      <dgm:prSet/>
      <dgm:spPr/>
      <dgm:t>
        <a:bodyPr/>
        <a:lstStyle/>
        <a:p>
          <a:endParaRPr lang="en-IE"/>
        </a:p>
      </dgm:t>
    </dgm:pt>
    <dgm:pt modelId="{4AEB0D34-8B25-49D3-B264-3ABA4BCBD017}" type="parTrans" cxnId="{46F7182D-7913-4DD9-808A-8D23A98E4155}">
      <dgm:prSet/>
      <dgm:spPr/>
      <dgm:t>
        <a:bodyPr/>
        <a:lstStyle/>
        <a:p>
          <a:endParaRPr lang="en-IE"/>
        </a:p>
      </dgm:t>
    </dgm:pt>
    <dgm:pt modelId="{C6313EEE-7CB2-4BFB-A765-5C162815260B}" type="pres">
      <dgm:prSet presAssocID="{2DC17CA6-A100-4FB7-9F10-7E46EBD0EFAF}" presName="compositeShape" presStyleCnt="0">
        <dgm:presLayoutVars>
          <dgm:chMax val="7"/>
          <dgm:dir/>
          <dgm:resizeHandles val="exact"/>
        </dgm:presLayoutVars>
      </dgm:prSet>
      <dgm:spPr/>
    </dgm:pt>
    <dgm:pt modelId="{8CB41B8D-6480-48CD-992D-FAF0E84DA002}" type="pres">
      <dgm:prSet presAssocID="{2DC17CA6-A100-4FB7-9F10-7E46EBD0EFAF}" presName="wedge1" presStyleLbl="node1" presStyleIdx="0" presStyleCnt="3" custLinFactNeighborX="7107" custLinFactNeighborY="-5562"/>
      <dgm:spPr/>
    </dgm:pt>
    <dgm:pt modelId="{B5AC9A51-18F7-4D12-9B5E-92DF743A92DE}" type="pres">
      <dgm:prSet presAssocID="{2DC17CA6-A100-4FB7-9F10-7E46EBD0EF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248949-5D4E-41A6-BF59-D23199104311}" type="pres">
      <dgm:prSet presAssocID="{2DC17CA6-A100-4FB7-9F10-7E46EBD0EFAF}" presName="wedge2" presStyleLbl="node1" presStyleIdx="1" presStyleCnt="3"/>
      <dgm:spPr/>
    </dgm:pt>
    <dgm:pt modelId="{6F0D5100-1A0E-46EA-9E01-BCC532B39214}" type="pres">
      <dgm:prSet presAssocID="{2DC17CA6-A100-4FB7-9F10-7E46EBD0EF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C26115-DB70-4CC4-B8A5-9C9D538EA63A}" type="pres">
      <dgm:prSet presAssocID="{2DC17CA6-A100-4FB7-9F10-7E46EBD0EFAF}" presName="wedge3" presStyleLbl="node1" presStyleIdx="2" presStyleCnt="3"/>
      <dgm:spPr/>
    </dgm:pt>
    <dgm:pt modelId="{7219B27E-F71F-465F-895C-26D79A31D95D}" type="pres">
      <dgm:prSet presAssocID="{2DC17CA6-A100-4FB7-9F10-7E46EBD0EF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618F702-26E7-4391-83F9-B73A677F1C18}" type="presOf" srcId="{2A94D982-E6B8-4FFC-AD6D-DD0E983E05EC}" destId="{6F0D5100-1A0E-46EA-9E01-BCC532B39214}" srcOrd="1" destOrd="0" presId="urn:microsoft.com/office/officeart/2005/8/layout/chart3"/>
    <dgm:cxn modelId="{46F7182D-7913-4DD9-808A-8D23A98E4155}" srcId="{2DC17CA6-A100-4FB7-9F10-7E46EBD0EFAF}" destId="{984AB8ED-DFE4-4689-A22C-D76BDB01AED5}" srcOrd="2" destOrd="0" parTransId="{4AEB0D34-8B25-49D3-B264-3ABA4BCBD017}" sibTransId="{8D5A7C28-0E61-4034-B099-E94A954FE88D}"/>
    <dgm:cxn modelId="{FB959248-5382-4680-9F26-93CB0DBC7DB3}" srcId="{2DC17CA6-A100-4FB7-9F10-7E46EBD0EFAF}" destId="{2A94D982-E6B8-4FFC-AD6D-DD0E983E05EC}" srcOrd="1" destOrd="0" parTransId="{1C0A273B-4C6A-440C-9924-F3056AE15D66}" sibTransId="{ED61A0D3-566F-4828-AA8B-DB81466C4FAD}"/>
    <dgm:cxn modelId="{C7CE306E-D320-40DF-8A41-85335063700A}" type="presOf" srcId="{8890C6E0-E16F-4A5B-966E-086A55ADDF74}" destId="{B5AC9A51-18F7-4D12-9B5E-92DF743A92DE}" srcOrd="1" destOrd="0" presId="urn:microsoft.com/office/officeart/2005/8/layout/chart3"/>
    <dgm:cxn modelId="{8EFA7675-CD93-4D5E-BE60-3EE044B61914}" type="presOf" srcId="{984AB8ED-DFE4-4689-A22C-D76BDB01AED5}" destId="{43C26115-DB70-4CC4-B8A5-9C9D538EA63A}" srcOrd="0" destOrd="0" presId="urn:microsoft.com/office/officeart/2005/8/layout/chart3"/>
    <dgm:cxn modelId="{C3431F57-3CFE-4ABC-A013-C1C86F79A381}" type="presOf" srcId="{8890C6E0-E16F-4A5B-966E-086A55ADDF74}" destId="{8CB41B8D-6480-48CD-992D-FAF0E84DA002}" srcOrd="0" destOrd="0" presId="urn:microsoft.com/office/officeart/2005/8/layout/chart3"/>
    <dgm:cxn modelId="{989CD678-B67E-47C3-B9E3-20122B1BF75B}" type="presOf" srcId="{984AB8ED-DFE4-4689-A22C-D76BDB01AED5}" destId="{7219B27E-F71F-465F-895C-26D79A31D95D}" srcOrd="1" destOrd="0" presId="urn:microsoft.com/office/officeart/2005/8/layout/chart3"/>
    <dgm:cxn modelId="{BFD22D80-C386-4C25-BE0B-802C2A5EDC50}" type="presOf" srcId="{2A94D982-E6B8-4FFC-AD6D-DD0E983E05EC}" destId="{50248949-5D4E-41A6-BF59-D23199104311}" srcOrd="0" destOrd="0" presId="urn:microsoft.com/office/officeart/2005/8/layout/chart3"/>
    <dgm:cxn modelId="{A54834C5-76ED-40A6-85DD-558179EF83E1}" type="presOf" srcId="{2DC17CA6-A100-4FB7-9F10-7E46EBD0EFAF}" destId="{C6313EEE-7CB2-4BFB-A765-5C162815260B}" srcOrd="0" destOrd="0" presId="urn:microsoft.com/office/officeart/2005/8/layout/chart3"/>
    <dgm:cxn modelId="{94F070DE-91DD-4293-9058-5541E0365132}" srcId="{2DC17CA6-A100-4FB7-9F10-7E46EBD0EFAF}" destId="{8890C6E0-E16F-4A5B-966E-086A55ADDF74}" srcOrd="0" destOrd="0" parTransId="{8838D2F1-837D-421F-9A52-611A1E0E3689}" sibTransId="{EF2B66FE-F4C0-467D-928B-60B30E6E1019}"/>
    <dgm:cxn modelId="{A6E7BF45-6526-49DC-AECD-6592C2F842EC}" type="presParOf" srcId="{C6313EEE-7CB2-4BFB-A765-5C162815260B}" destId="{8CB41B8D-6480-48CD-992D-FAF0E84DA002}" srcOrd="0" destOrd="0" presId="urn:microsoft.com/office/officeart/2005/8/layout/chart3"/>
    <dgm:cxn modelId="{78327828-43D2-4396-9709-F14D32E73614}" type="presParOf" srcId="{C6313EEE-7CB2-4BFB-A765-5C162815260B}" destId="{B5AC9A51-18F7-4D12-9B5E-92DF743A92DE}" srcOrd="1" destOrd="0" presId="urn:microsoft.com/office/officeart/2005/8/layout/chart3"/>
    <dgm:cxn modelId="{83C3F4E7-7BE8-4F73-BCEE-0DD42E0B4473}" type="presParOf" srcId="{C6313EEE-7CB2-4BFB-A765-5C162815260B}" destId="{50248949-5D4E-41A6-BF59-D23199104311}" srcOrd="2" destOrd="0" presId="urn:microsoft.com/office/officeart/2005/8/layout/chart3"/>
    <dgm:cxn modelId="{A0B5740A-A627-40AE-A49E-270B885A9463}" type="presParOf" srcId="{C6313EEE-7CB2-4BFB-A765-5C162815260B}" destId="{6F0D5100-1A0E-46EA-9E01-BCC532B39214}" srcOrd="3" destOrd="0" presId="urn:microsoft.com/office/officeart/2005/8/layout/chart3"/>
    <dgm:cxn modelId="{B3687338-563A-48DA-B1B0-C6B405DC8D04}" type="presParOf" srcId="{C6313EEE-7CB2-4BFB-A765-5C162815260B}" destId="{43C26115-DB70-4CC4-B8A5-9C9D538EA63A}" srcOrd="4" destOrd="0" presId="urn:microsoft.com/office/officeart/2005/8/layout/chart3"/>
    <dgm:cxn modelId="{9800C5DA-424B-4138-821E-3737E00A8543}" type="presParOf" srcId="{C6313EEE-7CB2-4BFB-A765-5C162815260B}" destId="{7219B27E-F71F-465F-895C-26D79A31D95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3A275F-6281-4E53-9DEC-32080D8D282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E2EAEBD-C3E3-4767-B8FB-A2A4E78BF1F3}">
      <dgm:prSet phldrT="[Text]" custT="1"/>
      <dgm:spPr/>
      <dgm:t>
        <a:bodyPr/>
        <a:lstStyle/>
        <a:p>
          <a:r>
            <a:rPr lang="en-IE" sz="2700" dirty="0"/>
            <a:t>2022 Results </a:t>
          </a:r>
        </a:p>
        <a:p>
          <a:r>
            <a:rPr lang="en-IE" sz="1200" dirty="0"/>
            <a:t>(Nationals + 2 x Regionals)</a:t>
          </a:r>
          <a:endParaRPr lang="en-IE" sz="2700" dirty="0"/>
        </a:p>
      </dgm:t>
    </dgm:pt>
    <dgm:pt modelId="{777A6E1B-F67E-4981-A0A0-85430DCE1B58}" type="parTrans" cxnId="{AD707059-54A2-40F5-9E6A-391D15E113D0}">
      <dgm:prSet/>
      <dgm:spPr/>
      <dgm:t>
        <a:bodyPr/>
        <a:lstStyle/>
        <a:p>
          <a:endParaRPr lang="en-IE"/>
        </a:p>
      </dgm:t>
    </dgm:pt>
    <dgm:pt modelId="{526D4B89-6D81-49D3-B292-517DA1278B7B}" type="sibTrans" cxnId="{AD707059-54A2-40F5-9E6A-391D15E113D0}">
      <dgm:prSet/>
      <dgm:spPr/>
      <dgm:t>
        <a:bodyPr/>
        <a:lstStyle/>
        <a:p>
          <a:endParaRPr lang="en-IE"/>
        </a:p>
      </dgm:t>
    </dgm:pt>
    <dgm:pt modelId="{A0F11318-A312-415C-A90A-FDE7BB3125D5}">
      <dgm:prSet phldrT="[Text]" custT="1"/>
      <dgm:spPr/>
      <dgm:t>
        <a:bodyPr/>
        <a:lstStyle/>
        <a:p>
          <a:r>
            <a:rPr lang="en-IE" sz="2400" dirty="0"/>
            <a:t>2023 Youth Nationals </a:t>
          </a:r>
        </a:p>
      </dgm:t>
    </dgm:pt>
    <dgm:pt modelId="{0C4F1A55-809C-41A1-BA15-86AEC8E57B31}" type="parTrans" cxnId="{5052E59E-A54D-44C3-B06E-4B3DDA44443F}">
      <dgm:prSet/>
      <dgm:spPr/>
      <dgm:t>
        <a:bodyPr/>
        <a:lstStyle/>
        <a:p>
          <a:endParaRPr lang="en-IE"/>
        </a:p>
      </dgm:t>
    </dgm:pt>
    <dgm:pt modelId="{5CAA08A1-9A18-4CB0-A59C-1272648BC4AD}" type="sibTrans" cxnId="{5052E59E-A54D-44C3-B06E-4B3DDA44443F}">
      <dgm:prSet/>
      <dgm:spPr/>
      <dgm:t>
        <a:bodyPr/>
        <a:lstStyle/>
        <a:p>
          <a:endParaRPr lang="en-IE"/>
        </a:p>
      </dgm:t>
    </dgm:pt>
    <dgm:pt modelId="{9D9FF4DA-3EA5-4EE4-8DDB-778576D79448}">
      <dgm:prSet phldrT="[Text]" custT="1"/>
      <dgm:spPr/>
      <dgm:t>
        <a:bodyPr/>
        <a:lstStyle/>
        <a:p>
          <a:r>
            <a:rPr lang="en-IE" sz="2400" dirty="0"/>
            <a:t>2023 IODAI Teams</a:t>
          </a:r>
        </a:p>
      </dgm:t>
    </dgm:pt>
    <dgm:pt modelId="{2963CD58-42C3-4E3C-A765-239EAC865073}" type="parTrans" cxnId="{4F2002AF-36A1-41AA-B001-1471F4632DC6}">
      <dgm:prSet/>
      <dgm:spPr/>
      <dgm:t>
        <a:bodyPr/>
        <a:lstStyle/>
        <a:p>
          <a:endParaRPr lang="en-IE"/>
        </a:p>
      </dgm:t>
    </dgm:pt>
    <dgm:pt modelId="{237C7F12-8698-4F2D-A5CC-D53DE9DBE452}" type="sibTrans" cxnId="{4F2002AF-36A1-41AA-B001-1471F4632DC6}">
      <dgm:prSet/>
      <dgm:spPr/>
      <dgm:t>
        <a:bodyPr/>
        <a:lstStyle/>
        <a:p>
          <a:endParaRPr lang="en-IE"/>
        </a:p>
      </dgm:t>
    </dgm:pt>
    <dgm:pt modelId="{2A5BC051-F935-4FEE-BA97-4563038A8833}" type="pres">
      <dgm:prSet presAssocID="{633A275F-6281-4E53-9DEC-32080D8D282F}" presName="Name0" presStyleCnt="0">
        <dgm:presLayoutVars>
          <dgm:dir/>
          <dgm:resizeHandles val="exact"/>
        </dgm:presLayoutVars>
      </dgm:prSet>
      <dgm:spPr/>
    </dgm:pt>
    <dgm:pt modelId="{F9ED2B86-5FC8-4E80-990E-D6CF9F313C37}" type="pres">
      <dgm:prSet presAssocID="{AE2EAEBD-C3E3-4767-B8FB-A2A4E78BF1F3}" presName="parTxOnly" presStyleLbl="node1" presStyleIdx="0" presStyleCnt="3">
        <dgm:presLayoutVars>
          <dgm:bulletEnabled val="1"/>
        </dgm:presLayoutVars>
      </dgm:prSet>
      <dgm:spPr/>
    </dgm:pt>
    <dgm:pt modelId="{B82A493E-51F2-4D44-8788-A7586F7437A1}" type="pres">
      <dgm:prSet presAssocID="{526D4B89-6D81-49D3-B292-517DA1278B7B}" presName="parSpace" presStyleCnt="0"/>
      <dgm:spPr/>
    </dgm:pt>
    <dgm:pt modelId="{EB4FCDBD-0977-4C78-8A53-1BA4A1403A65}" type="pres">
      <dgm:prSet presAssocID="{A0F11318-A312-415C-A90A-FDE7BB3125D5}" presName="parTxOnly" presStyleLbl="node1" presStyleIdx="1" presStyleCnt="3">
        <dgm:presLayoutVars>
          <dgm:bulletEnabled val="1"/>
        </dgm:presLayoutVars>
      </dgm:prSet>
      <dgm:spPr/>
    </dgm:pt>
    <dgm:pt modelId="{9A1F5F78-D24C-4822-8282-2350773A8415}" type="pres">
      <dgm:prSet presAssocID="{5CAA08A1-9A18-4CB0-A59C-1272648BC4AD}" presName="parSpace" presStyleCnt="0"/>
      <dgm:spPr/>
    </dgm:pt>
    <dgm:pt modelId="{14EB9DD8-3FA0-443D-B5ED-818A9734548B}" type="pres">
      <dgm:prSet presAssocID="{9D9FF4DA-3EA5-4EE4-8DDB-778576D79448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AD707059-54A2-40F5-9E6A-391D15E113D0}" srcId="{633A275F-6281-4E53-9DEC-32080D8D282F}" destId="{AE2EAEBD-C3E3-4767-B8FB-A2A4E78BF1F3}" srcOrd="0" destOrd="0" parTransId="{777A6E1B-F67E-4981-A0A0-85430DCE1B58}" sibTransId="{526D4B89-6D81-49D3-B292-517DA1278B7B}"/>
    <dgm:cxn modelId="{2C6CD08F-955C-40BF-B249-4866541F2D9E}" type="presOf" srcId="{A0F11318-A312-415C-A90A-FDE7BB3125D5}" destId="{EB4FCDBD-0977-4C78-8A53-1BA4A1403A65}" srcOrd="0" destOrd="0" presId="urn:microsoft.com/office/officeart/2005/8/layout/hChevron3"/>
    <dgm:cxn modelId="{829FB296-C347-419E-8D7F-9FDB22D99741}" type="presOf" srcId="{633A275F-6281-4E53-9DEC-32080D8D282F}" destId="{2A5BC051-F935-4FEE-BA97-4563038A8833}" srcOrd="0" destOrd="0" presId="urn:microsoft.com/office/officeart/2005/8/layout/hChevron3"/>
    <dgm:cxn modelId="{5052E59E-A54D-44C3-B06E-4B3DDA44443F}" srcId="{633A275F-6281-4E53-9DEC-32080D8D282F}" destId="{A0F11318-A312-415C-A90A-FDE7BB3125D5}" srcOrd="1" destOrd="0" parTransId="{0C4F1A55-809C-41A1-BA15-86AEC8E57B31}" sibTransId="{5CAA08A1-9A18-4CB0-A59C-1272648BC4AD}"/>
    <dgm:cxn modelId="{4F2002AF-36A1-41AA-B001-1471F4632DC6}" srcId="{633A275F-6281-4E53-9DEC-32080D8D282F}" destId="{9D9FF4DA-3EA5-4EE4-8DDB-778576D79448}" srcOrd="2" destOrd="0" parTransId="{2963CD58-42C3-4E3C-A765-239EAC865073}" sibTransId="{237C7F12-8698-4F2D-A5CC-D53DE9DBE452}"/>
    <dgm:cxn modelId="{E14C01E5-D42E-464F-B982-EBE249429846}" type="presOf" srcId="{9D9FF4DA-3EA5-4EE4-8DDB-778576D79448}" destId="{14EB9DD8-3FA0-443D-B5ED-818A9734548B}" srcOrd="0" destOrd="0" presId="urn:microsoft.com/office/officeart/2005/8/layout/hChevron3"/>
    <dgm:cxn modelId="{2E750EFA-24AD-4C8F-8115-A8692039D923}" type="presOf" srcId="{AE2EAEBD-C3E3-4767-B8FB-A2A4E78BF1F3}" destId="{F9ED2B86-5FC8-4E80-990E-D6CF9F313C37}" srcOrd="0" destOrd="0" presId="urn:microsoft.com/office/officeart/2005/8/layout/hChevron3"/>
    <dgm:cxn modelId="{F9686E0C-4E81-4D28-B924-FE38F98484FD}" type="presParOf" srcId="{2A5BC051-F935-4FEE-BA97-4563038A8833}" destId="{F9ED2B86-5FC8-4E80-990E-D6CF9F313C37}" srcOrd="0" destOrd="0" presId="urn:microsoft.com/office/officeart/2005/8/layout/hChevron3"/>
    <dgm:cxn modelId="{5E8AE789-E6C2-428B-8D97-756F7E50A579}" type="presParOf" srcId="{2A5BC051-F935-4FEE-BA97-4563038A8833}" destId="{B82A493E-51F2-4D44-8788-A7586F7437A1}" srcOrd="1" destOrd="0" presId="urn:microsoft.com/office/officeart/2005/8/layout/hChevron3"/>
    <dgm:cxn modelId="{5F2AB4CA-9B05-46E2-8B23-5ABC26F03E85}" type="presParOf" srcId="{2A5BC051-F935-4FEE-BA97-4563038A8833}" destId="{EB4FCDBD-0977-4C78-8A53-1BA4A1403A65}" srcOrd="2" destOrd="0" presId="urn:microsoft.com/office/officeart/2005/8/layout/hChevron3"/>
    <dgm:cxn modelId="{F6A90A7B-9F81-41F3-9CD5-ADB7658A7FBB}" type="presParOf" srcId="{2A5BC051-F935-4FEE-BA97-4563038A8833}" destId="{9A1F5F78-D24C-4822-8282-2350773A8415}" srcOrd="3" destOrd="0" presId="urn:microsoft.com/office/officeart/2005/8/layout/hChevron3"/>
    <dgm:cxn modelId="{E84C188D-A239-4E93-8739-C290323E764D}" type="presParOf" srcId="{2A5BC051-F935-4FEE-BA97-4563038A8833}" destId="{14EB9DD8-3FA0-443D-B5ED-818A9734548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41B8D-6480-48CD-992D-FAF0E84DA002}">
      <dsp:nvSpPr>
        <dsp:cNvPr id="0" name=""/>
        <dsp:cNvSpPr/>
      </dsp:nvSpPr>
      <dsp:spPr>
        <a:xfrm>
          <a:off x="2228961" y="112595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International Teams</a:t>
          </a:r>
        </a:p>
      </dsp:txBody>
      <dsp:txXfrm>
        <a:off x="4703667" y="952488"/>
        <a:ext cx="1544320" cy="1517226"/>
      </dsp:txXfrm>
    </dsp:sp>
    <dsp:sp modelId="{50248949-5D4E-41A6-BF59-D23199104311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NTW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Regatta Fleet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Regatta Racing</a:t>
          </a:r>
        </a:p>
      </dsp:txBody>
      <dsp:txXfrm>
        <a:off x="2917139" y="3373120"/>
        <a:ext cx="2059093" cy="1408853"/>
      </dsp:txXfrm>
    </dsp:sp>
    <dsp:sp modelId="{43C26115-DB70-4CC4-B8A5-9C9D538EA63A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National Circuit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Junior &amp; Senior Fleet</a:t>
          </a:r>
        </a:p>
      </dsp:txBody>
      <dsp:txXfrm>
        <a:off x="2158525" y="1395306"/>
        <a:ext cx="1544320" cy="1517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2B86-5FC8-4E80-990E-D6CF9F313C37}">
      <dsp:nvSpPr>
        <dsp:cNvPr id="0" name=""/>
        <dsp:cNvSpPr/>
      </dsp:nvSpPr>
      <dsp:spPr>
        <a:xfrm>
          <a:off x="3560" y="0"/>
          <a:ext cx="3113394" cy="9725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700" kern="1200" dirty="0"/>
            <a:t>2022 Results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200" kern="1200" dirty="0"/>
            <a:t>(Nationals + 2 x Regionals)</a:t>
          </a:r>
          <a:endParaRPr lang="en-IE" sz="2700" kern="1200" dirty="0"/>
        </a:p>
      </dsp:txBody>
      <dsp:txXfrm>
        <a:off x="3560" y="0"/>
        <a:ext cx="2870253" cy="972563"/>
      </dsp:txXfrm>
    </dsp:sp>
    <dsp:sp modelId="{EB4FCDBD-0977-4C78-8A53-1BA4A1403A65}">
      <dsp:nvSpPr>
        <dsp:cNvPr id="0" name=""/>
        <dsp:cNvSpPr/>
      </dsp:nvSpPr>
      <dsp:spPr>
        <a:xfrm>
          <a:off x="2494275" y="0"/>
          <a:ext cx="3113394" cy="972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2023 Youth Nationals </a:t>
          </a:r>
        </a:p>
      </dsp:txBody>
      <dsp:txXfrm>
        <a:off x="2980557" y="0"/>
        <a:ext cx="2140831" cy="972563"/>
      </dsp:txXfrm>
    </dsp:sp>
    <dsp:sp modelId="{14EB9DD8-3FA0-443D-B5ED-818A9734548B}">
      <dsp:nvSpPr>
        <dsp:cNvPr id="0" name=""/>
        <dsp:cNvSpPr/>
      </dsp:nvSpPr>
      <dsp:spPr>
        <a:xfrm>
          <a:off x="4984991" y="0"/>
          <a:ext cx="3113394" cy="972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2023 IODAI Teams</a:t>
          </a:r>
        </a:p>
      </dsp:txBody>
      <dsp:txXfrm>
        <a:off x="5471273" y="0"/>
        <a:ext cx="2140831" cy="972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624B-75BC-4085-914D-EA8759D115F4}" type="datetimeFigureOut">
              <a:rPr lang="en-IE" smtClean="0"/>
              <a:t>03/04/2023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B589-8F0E-411C-97A0-A61DA7F2C38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365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DB589-8F0E-411C-97A0-A61DA7F2C380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136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FAF0-4596-427A-A368-9A63570BE164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321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CE53-44BF-42F2-BA6D-F63B4184BFC1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727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3520-C084-4C74-9248-B3EF01FC4E68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99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59705-FCFC-4C18-BC1B-200A9B15EAE1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503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816E-FD39-4965-B14B-A2540815199B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437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DC6C2-75D7-4470-B913-CD3B484B2AA7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370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C973-23B4-4971-A4B7-C0F5D29601FB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325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CE92-39BE-48AD-BC86-92F7BF2EABA9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52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DA42-8AEF-48DE-8EB2-3355E6D511CE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775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1CEF-691D-4038-8834-7CFD7F3C541F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01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AFDD-211D-491E-ADF1-5C8708F1C353}" type="datetime1">
              <a:rPr lang="en-IE" smtClean="0"/>
              <a:t>03/04/2023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452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9028-D961-4845-BF64-37140AA92CB3}" type="datetime1">
              <a:rPr lang="en-IE" smtClean="0"/>
              <a:t>03/04/2023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50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2634-1415-40ED-B618-A04894A0EBD1}" type="datetime1">
              <a:rPr lang="en-IE" smtClean="0"/>
              <a:t>03/04/2023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/>
              <a:t>Youth Nationals &amp; International Teams 2023</a:t>
            </a:r>
          </a:p>
        </p:txBody>
      </p:sp>
      <p:pic>
        <p:nvPicPr>
          <p:cNvPr id="6" name="Picture 5" descr="Logo&#10;&#10;Description generated with very high confidence">
            <a:extLst>
              <a:ext uri="{FF2B5EF4-FFF2-40B4-BE49-F238E27FC236}">
                <a16:creationId xmlns:a16="http://schemas.microsoft.com/office/drawing/2014/main" id="{FF437D4D-0D16-4B49-A8DE-0AEEFC2B120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8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6F38-9251-4D80-8FAF-591C082D7309}" type="datetime1">
              <a:rPr lang="en-IE" smtClean="0"/>
              <a:t>03/04/2023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21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68D7-F99E-4BA3-8ADB-B53C2D9BFE1B}" type="datetime1">
              <a:rPr lang="en-IE" smtClean="0"/>
              <a:t>03/04/2023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827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6E34F-4154-4B7B-81A7-4ACEF5F291EA}" type="datetime1">
              <a:rPr lang="en-IE" smtClean="0"/>
              <a:t>03/04/2023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41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A504-4206-40B9-8390-667A1F102DBF}" type="datetime1">
              <a:rPr lang="en-IE" smtClean="0"/>
              <a:t>03/04/2023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Youth Nationals &amp; International Teams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AFE711-518C-4313-BBC5-E0E0A9B6E9D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05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generated with very high confidence">
            <a:extLst>
              <a:ext uri="{FF2B5EF4-FFF2-40B4-BE49-F238E27FC236}">
                <a16:creationId xmlns:a16="http://schemas.microsoft.com/office/drawing/2014/main" id="{2DED02DA-3174-469C-86A5-2DE1355AD7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79" y="3681566"/>
            <a:ext cx="18288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B4CA9-D674-4B7C-9329-30614FC5C57B}"/>
              </a:ext>
            </a:extLst>
          </p:cNvPr>
          <p:cNvSpPr txBox="1"/>
          <p:nvPr/>
        </p:nvSpPr>
        <p:spPr>
          <a:xfrm>
            <a:off x="8600728" y="572150"/>
            <a:ext cx="3856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IS Youth Nationals &amp; International </a:t>
            </a:r>
          </a:p>
          <a:p>
            <a:pPr algn="ctr"/>
            <a:r>
              <a:rPr lang="en-IE" sz="2800" dirty="0">
                <a:solidFill>
                  <a:schemeClr val="accent2">
                    <a:lumMod val="50000"/>
                  </a:schemeClr>
                </a:solidFill>
                <a:latin typeface="Franklin Gothic Heavy" panose="020B0903020102020204" pitchFamily="34" charset="0"/>
              </a:rPr>
              <a:t>Teams 2023</a:t>
            </a:r>
          </a:p>
          <a:p>
            <a:pPr algn="ctr"/>
            <a:endParaRPr lang="en-IE" sz="2800" dirty="0">
              <a:solidFill>
                <a:schemeClr val="accent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en-IE" sz="1400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Information Session</a:t>
            </a:r>
          </a:p>
          <a:p>
            <a:pPr algn="ctr"/>
            <a:r>
              <a:rPr lang="en-IE" sz="1400" dirty="0">
                <a:solidFill>
                  <a:schemeClr val="accent2">
                    <a:lumMod val="50000"/>
                  </a:schemeClr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March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E0D02-819F-4B0E-BC04-437B980E0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r="8734" b="-1"/>
          <a:stretch/>
        </p:blipFill>
        <p:spPr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54D6-C4C5-4FBC-9706-D190291B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55D18E-622A-4C3B-B41B-166095E4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258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Challenges &amp; Opportunities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2986-52E9-4911-9B24-DE8C3BBC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D4E-C696-4283-AC83-92943EC980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10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80923" y="1472762"/>
            <a:ext cx="8224854" cy="47756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Challenges: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Racing is at a really high level.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Sailors are in it to win and international competition is very serious. 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Events can have 300 / 400 + sailors.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Mental toughness and resilience skills may be tested.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Sailors need a high degree of self awareness, life skills and independence.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Costs are significant.  </a:t>
            </a:r>
          </a:p>
          <a:p>
            <a:pPr marL="571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  <a:p>
            <a:pPr lvl="0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200" b="1" dirty="0">
                <a:solidFill>
                  <a:srgbClr val="918655">
                    <a:lumMod val="75000"/>
                  </a:srgbClr>
                </a:solidFill>
              </a:rPr>
              <a:t>Opportunities: 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918655">
                    <a:lumMod val="75000"/>
                  </a:srgbClr>
                </a:solidFill>
              </a:rPr>
              <a:t>Learning with top level international coaches and sailing with peer sailors. 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Enjoy a memorable and successful trip /adventure that enhances sailing skills.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Gain experience &amp; competence in competing in international events. 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Develop independence and resilience in a safe, controlled environment. 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Build lasting friendships with their fellow teammates and competitors.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Experience competing in a high quality, high standard international sailing environment. </a:t>
            </a:r>
          </a:p>
          <a:p>
            <a:pPr marL="571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sz="1200" dirty="0">
                <a:solidFill>
                  <a:srgbClr val="918655">
                    <a:lumMod val="75000"/>
                  </a:srgbClr>
                </a:solidFill>
              </a:rPr>
              <a:t>Provides a learning experience, as well as a sailing experience</a:t>
            </a:r>
            <a:r>
              <a:rPr lang="en-US" sz="1200" dirty="0">
                <a:solidFill>
                  <a:srgbClr val="918655">
                    <a:lumMod val="75000"/>
                  </a:srgbClr>
                </a:solidFill>
              </a:rPr>
              <a:t>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0732DDE8-BD0D-41F4-BB18-3E60D455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8216" y="1981552"/>
            <a:ext cx="914400" cy="914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78E624-1264-4CAA-8747-D53F28DD787D}"/>
              </a:ext>
            </a:extLst>
          </p:cNvPr>
          <p:cNvGrpSpPr/>
          <p:nvPr/>
        </p:nvGrpSpPr>
        <p:grpSpPr>
          <a:xfrm>
            <a:off x="8389034" y="4604232"/>
            <a:ext cx="1192950" cy="954618"/>
            <a:chOff x="7827150" y="4366834"/>
            <a:chExt cx="1192950" cy="954618"/>
          </a:xfrm>
        </p:grpSpPr>
        <p:pic>
          <p:nvPicPr>
            <p:cNvPr id="9" name="Graphic 8" descr="Dance">
              <a:extLst>
                <a:ext uri="{FF2B5EF4-FFF2-40B4-BE49-F238E27FC236}">
                  <a16:creationId xmlns:a16="http://schemas.microsoft.com/office/drawing/2014/main" id="{9B904454-2067-40FC-870E-F7377EA5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31834" y="4407052"/>
              <a:ext cx="914400" cy="91440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04CA1B6-6A04-4958-B8EE-B7C9AB9EACA4}"/>
                </a:ext>
              </a:extLst>
            </p:cNvPr>
            <p:cNvGrpSpPr/>
            <p:nvPr/>
          </p:nvGrpSpPr>
          <p:grpSpPr>
            <a:xfrm>
              <a:off x="7827150" y="4458204"/>
              <a:ext cx="209368" cy="306894"/>
              <a:chOff x="7363778" y="3946711"/>
              <a:chExt cx="209368" cy="306894"/>
            </a:xfrm>
          </p:grpSpPr>
          <p:pic>
            <p:nvPicPr>
              <p:cNvPr id="10" name="Graphic 9" descr="Flag">
                <a:extLst>
                  <a:ext uri="{FF2B5EF4-FFF2-40B4-BE49-F238E27FC236}">
                    <a16:creationId xmlns:a16="http://schemas.microsoft.com/office/drawing/2014/main" id="{CB46BA1B-3A89-4EB7-8742-993E0AF87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r="70573" b="7425"/>
              <a:stretch/>
            </p:blipFill>
            <p:spPr>
              <a:xfrm>
                <a:off x="7455993" y="3946711"/>
                <a:ext cx="90310" cy="284105"/>
              </a:xfrm>
              <a:prstGeom prst="rect">
                <a:avLst/>
              </a:prstGeom>
            </p:spPr>
          </p:pic>
          <p:pic>
            <p:nvPicPr>
              <p:cNvPr id="11" name="Graphic 10" descr="Flag">
                <a:extLst>
                  <a:ext uri="{FF2B5EF4-FFF2-40B4-BE49-F238E27FC236}">
                    <a16:creationId xmlns:a16="http://schemas.microsoft.com/office/drawing/2014/main" id="{898EEA0D-40A4-47E4-AD25-D0B4EE43DE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 l="31779"/>
              <a:stretch/>
            </p:blipFill>
            <p:spPr>
              <a:xfrm>
                <a:off x="7363778" y="3946711"/>
                <a:ext cx="209368" cy="306894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2FBF156-B4EE-4A03-9B47-E314BD5C3D41}"/>
                </a:ext>
              </a:extLst>
            </p:cNvPr>
            <p:cNvGrpSpPr/>
            <p:nvPr/>
          </p:nvGrpSpPr>
          <p:grpSpPr>
            <a:xfrm>
              <a:off x="8720422" y="4366834"/>
              <a:ext cx="299678" cy="306894"/>
              <a:chOff x="7810853" y="3923922"/>
              <a:chExt cx="299678" cy="306894"/>
            </a:xfrm>
          </p:grpSpPr>
          <p:pic>
            <p:nvPicPr>
              <p:cNvPr id="12" name="Graphic 11" descr="Flag">
                <a:extLst>
                  <a:ext uri="{FF2B5EF4-FFF2-40B4-BE49-F238E27FC236}">
                    <a16:creationId xmlns:a16="http://schemas.microsoft.com/office/drawing/2014/main" id="{CF793872-8EDB-4747-B093-7DBD7526BB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r="70573" b="7425"/>
              <a:stretch/>
            </p:blipFill>
            <p:spPr>
              <a:xfrm>
                <a:off x="7810853" y="3923922"/>
                <a:ext cx="90310" cy="284105"/>
              </a:xfrm>
              <a:prstGeom prst="rect">
                <a:avLst/>
              </a:prstGeom>
            </p:spPr>
          </p:pic>
          <p:pic>
            <p:nvPicPr>
              <p:cNvPr id="13" name="Graphic 12" descr="Flag">
                <a:extLst>
                  <a:ext uri="{FF2B5EF4-FFF2-40B4-BE49-F238E27FC236}">
                    <a16:creationId xmlns:a16="http://schemas.microsoft.com/office/drawing/2014/main" id="{0EEF82C4-EFED-429F-974B-2E1FE772AF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l="31779"/>
              <a:stretch/>
            </p:blipFill>
            <p:spPr>
              <a:xfrm>
                <a:off x="7901163" y="3923922"/>
                <a:ext cx="209368" cy="30689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258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F9B6483-7599-4B2E-9812-9B8F9329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Q&amp;A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D6C134-8F1C-458A-8D78-F37B2495D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Further enquiries: teams@iodai.com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D3742-E9BD-4FF1-AB7D-144F4BBD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EF0D-14F2-4CE5-931E-D3BD5F66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FE711-518C-4313-BBC5-E0E0A9B6E9D9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083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generated with very high confidence">
            <a:extLst>
              <a:ext uri="{FF2B5EF4-FFF2-40B4-BE49-F238E27FC236}">
                <a16:creationId xmlns:a16="http://schemas.microsoft.com/office/drawing/2014/main" id="{A28561E2-09E2-4629-907B-7AD2AE185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4FAFE-2D39-4E8E-99E2-CF1C855BC292}"/>
              </a:ext>
            </a:extLst>
          </p:cNvPr>
          <p:cNvSpPr txBox="1"/>
          <p:nvPr/>
        </p:nvSpPr>
        <p:spPr>
          <a:xfrm>
            <a:off x="780924" y="1472763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IODAI 80:20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Youth Nationals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Selection Process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Target Entrants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Teams Overview (Worlds, Euro, IDT)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 &amp; Opportunities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162B7C-CB32-4479-AEEF-2279E27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Agenda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16658-9644-48BD-9CD1-1CAD4CEB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0C97-331E-4F14-A362-322A5ED527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097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generated with very high confidence">
            <a:extLst>
              <a:ext uri="{FF2B5EF4-FFF2-40B4-BE49-F238E27FC236}">
                <a16:creationId xmlns:a16="http://schemas.microsoft.com/office/drawing/2014/main" id="{A28561E2-09E2-4629-907B-7AD2AE1853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643" y="5556739"/>
            <a:ext cx="834099" cy="1174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F4FAFE-2D39-4E8E-99E2-CF1C855BC292}"/>
              </a:ext>
            </a:extLst>
          </p:cNvPr>
          <p:cNvSpPr txBox="1"/>
          <p:nvPr/>
        </p:nvSpPr>
        <p:spPr>
          <a:xfrm>
            <a:off x="780924" y="1472762"/>
            <a:ext cx="5154168" cy="3791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IODAI focuses nearly all resources on the 80%.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Delivering national events for all.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Establishing the Bronze Fleet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Coaching for developing young fleets.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Developing National Training Week.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Building an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focused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on families, sailors and inclusion.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YN are a chance to turn the focus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   towards the 20% of the fleet.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162B7C-CB32-4479-AEEF-2279E272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IODAI 80:20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A16658-9644-48BD-9CD1-1CAD4CEB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0C97-331E-4F14-A362-322A5ED527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3</a:t>
            </a:fld>
            <a:endParaRPr lang="en-I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239F7B-80BB-4048-BCEC-B4E2879447D6}"/>
              </a:ext>
            </a:extLst>
          </p:cNvPr>
          <p:cNvGrpSpPr/>
          <p:nvPr/>
        </p:nvGrpSpPr>
        <p:grpSpPr>
          <a:xfrm>
            <a:off x="3523181" y="661527"/>
            <a:ext cx="8128000" cy="5701890"/>
            <a:chOff x="2032000" y="436443"/>
            <a:chExt cx="8128000" cy="5701890"/>
          </a:xfrm>
        </p:grpSpPr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2C09EDFE-3ADF-4F04-900C-916A2A0624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24839392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BD92D0-BFD4-4712-B003-0CBEC88811D1}"/>
                </a:ext>
              </a:extLst>
            </p:cNvPr>
            <p:cNvGrpSpPr/>
            <p:nvPr/>
          </p:nvGrpSpPr>
          <p:grpSpPr>
            <a:xfrm>
              <a:off x="3840208" y="436443"/>
              <a:ext cx="3981959" cy="5499297"/>
              <a:chOff x="3812072" y="436443"/>
              <a:chExt cx="3981959" cy="5499297"/>
            </a:xfrm>
          </p:grpSpPr>
          <p:sp>
            <p:nvSpPr>
              <p:cNvPr id="13" name="Arrow: Curved Right 12">
                <a:extLst>
                  <a:ext uri="{FF2B5EF4-FFF2-40B4-BE49-F238E27FC236}">
                    <a16:creationId xmlns:a16="http://schemas.microsoft.com/office/drawing/2014/main" id="{655387AA-096A-4EFF-A187-5D54C0D4A1B4}"/>
                  </a:ext>
                </a:extLst>
              </p:cNvPr>
              <p:cNvSpPr/>
              <p:nvPr/>
            </p:nvSpPr>
            <p:spPr>
              <a:xfrm rot="21440020">
                <a:off x="3812072" y="1404345"/>
                <a:ext cx="1659714" cy="4525712"/>
              </a:xfrm>
              <a:prstGeom prst="curvedRightArrow">
                <a:avLst>
                  <a:gd name="adj1" fmla="val 11220"/>
                  <a:gd name="adj2" fmla="val 35476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rrow: Curved Right 13">
                <a:extLst>
                  <a:ext uri="{FF2B5EF4-FFF2-40B4-BE49-F238E27FC236}">
                    <a16:creationId xmlns:a16="http://schemas.microsoft.com/office/drawing/2014/main" id="{13B5575E-6DF3-4F89-8197-1403F19F29B4}"/>
                  </a:ext>
                </a:extLst>
              </p:cNvPr>
              <p:cNvSpPr/>
              <p:nvPr/>
            </p:nvSpPr>
            <p:spPr>
              <a:xfrm rot="8729243">
                <a:off x="6767676" y="436443"/>
                <a:ext cx="1026355" cy="3681682"/>
              </a:xfrm>
              <a:prstGeom prst="curvedRightArrow">
                <a:avLst>
                  <a:gd name="adj1" fmla="val 6052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7E354B-220E-4666-BB93-7ED93D86696F}"/>
                  </a:ext>
                </a:extLst>
              </p:cNvPr>
              <p:cNvSpPr txBox="1"/>
              <p:nvPr/>
            </p:nvSpPr>
            <p:spPr>
              <a:xfrm>
                <a:off x="6400800" y="742153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>
                        <a:lumMod val="7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E65105-33FD-4594-944B-75F41F1F6446}"/>
                  </a:ext>
                </a:extLst>
              </p:cNvPr>
              <p:cNvSpPr txBox="1"/>
              <p:nvPr/>
            </p:nvSpPr>
            <p:spPr>
              <a:xfrm>
                <a:off x="4466085" y="5566408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dirty="0">
                    <a:solidFill>
                      <a:schemeClr val="accent1">
                        <a:lumMod val="75000"/>
                      </a:schemeClr>
                    </a:solidFill>
                  </a:rPr>
                  <a:t>80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090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Youth Nationals – Purpose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2986-52E9-4911-9B24-DE8C3BBC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D4E-C696-4283-AC83-92943EC980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4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80923" y="1472763"/>
            <a:ext cx="9256929" cy="455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Previously IODAI managed trials which was seen as somewhat separate to the Youth Nationals. 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international teams will be selected at the IS Youth Nationals.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Trials will no longer be a term used and we want to shift to Youth Nationals.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IODAI will rely on Irish Sailing governance for Youth Nationals with close consultation.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Benefits:  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Improved alignment with ISA and other pathway classes </a:t>
            </a:r>
            <a:r>
              <a:rPr lang="en-IE" sz="1400" dirty="0">
                <a:solidFill>
                  <a:schemeClr val="accent6">
                    <a:lumMod val="75000"/>
                  </a:schemeClr>
                </a:solidFill>
              </a:rPr>
              <a:t>(ILCA, 29er, 420 etc)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Benefit from an exposure to other classes in a youth environment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Develop relationships with talented sailors 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More obviously connect the pathway from Oppies into other classes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Exposure to a high level of competition and race organisation</a:t>
            </a:r>
          </a:p>
          <a:p>
            <a:pPr marL="1030288" indent="-4953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Sail in challenging conditions at the start of the season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714AA6-C1BC-48B1-984E-7A657C0B2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34" y="509026"/>
            <a:ext cx="1657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Youth Nationals - Qualification Process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2986-52E9-4911-9B24-DE8C3BBC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D4E-C696-4283-AC83-92943EC980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5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80923" y="1472763"/>
            <a:ext cx="9452138" cy="45790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Entry to Youth Nationals is based on previous years effort and results.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Specifically based on previous results,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Irish Nationals + two best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regional events.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Minimum cut off point developed by IODAI and communicated to IS.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posted on IODAI website and qualified sailors list published.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IS Youth Nationals NOR reflects the IODAI input to entry criteria.  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Reach out to Class Captains and IODAI direct for guidance and advice.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Sailors and families need to plan ahead if teams are something they desire.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2A449C4-8499-80E3-82AA-CAA8BE1D7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01959"/>
              </p:ext>
            </p:extLst>
          </p:nvPr>
        </p:nvGraphicFramePr>
        <p:xfrm>
          <a:off x="1001935" y="4245366"/>
          <a:ext cx="8101946" cy="97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8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Youth Nationals - Target Sailors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72986-52E9-4911-9B24-DE8C3BBC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Youth Nationals &amp; International Teams 2023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3BD4E-C696-4283-AC83-92943EC980F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73075" y="6051769"/>
            <a:ext cx="683339" cy="365125"/>
          </a:xfrm>
        </p:spPr>
        <p:txBody>
          <a:bodyPr/>
          <a:lstStyle/>
          <a:p>
            <a:fld id="{B5AFE711-518C-4313-BBC5-E0E0A9B6E9D9}" type="slidenum">
              <a:rPr lang="en-IE" smtClean="0"/>
              <a:t>6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80924" y="1472763"/>
            <a:ext cx="9263408" cy="4775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It is not intended to be an event for the whole Irish Optimist class. 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Only the </a:t>
            </a: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top 20 sailors in the country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 will make a team!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Sailors will be under pressure to perform as they would at an international event.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Sailors are expected to have a high degree of independence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Best suited to the senior fleet sailors.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Not suggested for bronze fleet sailors, U12 sailors or sailors without a sufficient degree of racing and pre Youth Nationals training experience.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Likely strong weather conditions at this time of year and racing is teams appropriate.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There will be no IODAI presence or parents present on the water.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The Racing Rules will be strictly applied, as will class rules throughout the event &amp; an outer time limit of </a:t>
            </a:r>
            <a:r>
              <a:rPr lang="en-IE" b="1" dirty="0">
                <a:solidFill>
                  <a:schemeClr val="accent6">
                    <a:lumMod val="75000"/>
                  </a:schemeClr>
                </a:solidFill>
              </a:rPr>
              <a:t>20 mins 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from the first boat finished will be strictly applied without exception.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Graphic 6" descr="Bullseye with solid fill">
            <a:extLst>
              <a:ext uri="{FF2B5EF4-FFF2-40B4-BE49-F238E27FC236}">
                <a16:creationId xmlns:a16="http://schemas.microsoft.com/office/drawing/2014/main" id="{3A6EFE1A-9656-F91F-1D0F-825E134B9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3192" y="5583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4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Worlds Team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5F8BE-FD9E-4F20-AA1F-6D419C39D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0" y="2518117"/>
            <a:ext cx="4230393" cy="1755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208309" y="2303135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Top 5 sailors regardless of gender.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Costa Brava, Spain. June. 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Coach – Dennis Paaske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52 Nations Entered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Training weekends </a:t>
            </a:r>
          </a:p>
          <a:p>
            <a:pPr marL="862013" indent="-41116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April 28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, 29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&amp; 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May</a:t>
            </a:r>
          </a:p>
          <a:p>
            <a:pPr marL="862013" indent="-41116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FFFF"/>
                </a:solidFill>
              </a:rPr>
              <a:t>June 3</a:t>
            </a:r>
            <a:r>
              <a:rPr lang="en-US" baseline="30000" dirty="0">
                <a:solidFill>
                  <a:srgbClr val="FFFFFF"/>
                </a:solidFill>
              </a:rPr>
              <a:t>rd</a:t>
            </a:r>
            <a:r>
              <a:rPr lang="en-US" dirty="0">
                <a:solidFill>
                  <a:srgbClr val="FFFFFF"/>
                </a:solidFill>
              </a:rPr>
              <a:t>, 4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&amp; 5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endParaRPr lang="en-US" dirty="0">
              <a:solidFill>
                <a:srgbClr val="FFFFFF"/>
              </a:solidFill>
            </a:endParaRP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Cost – Circa €6,000 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Travel days = 11</a:t>
            </a:r>
          </a:p>
          <a:p>
            <a:pPr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IODAI Team Rep Supporting</a:t>
            </a:r>
          </a:p>
        </p:txBody>
      </p:sp>
    </p:spTree>
    <p:extLst>
      <p:ext uri="{BB962C8B-B14F-4D97-AF65-F5344CB8AC3E}">
        <p14:creationId xmlns:p14="http://schemas.microsoft.com/office/powerpoint/2010/main" val="309429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European Team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208309" y="2303135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Next 7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sailors (max 4 from</a:t>
            </a: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 one gender)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Thessaloniki</a:t>
            </a: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, Greece, July </a:t>
            </a:r>
          </a:p>
          <a:p>
            <a:pPr lvl="0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Coach – </a:t>
            </a:r>
            <a:r>
              <a:rPr lang="en-US" dirty="0">
                <a:solidFill>
                  <a:srgbClr val="FFFFFF"/>
                </a:solidFill>
              </a:rPr>
              <a:t>Soren Laugesen</a:t>
            </a:r>
          </a:p>
          <a:p>
            <a:pPr lvl="0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44 Nations Entered </a:t>
            </a:r>
          </a:p>
          <a:p>
            <a:pPr lvl="0" indent="-2286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IE" dirty="0">
                <a:solidFill>
                  <a:srgbClr val="FFFFFF"/>
                </a:solidFill>
              </a:rPr>
              <a:t>Training weekends </a:t>
            </a:r>
          </a:p>
          <a:p>
            <a:pPr marL="862013" lvl="0" indent="-41116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FFFFFF"/>
                </a:solidFill>
              </a:rPr>
              <a:t>April 28th, 29th &amp; 1st May</a:t>
            </a:r>
          </a:p>
          <a:p>
            <a:pPr marL="862013" lvl="0" indent="-411163"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</a:pPr>
            <a:r>
              <a:rPr lang="en-IE" dirty="0">
                <a:solidFill>
                  <a:srgbClr val="FFFFFF"/>
                </a:solidFill>
              </a:rPr>
              <a:t>June 3rd, 4th &amp; 5th</a:t>
            </a:r>
            <a:endParaRPr lang="en-US" dirty="0">
              <a:solidFill>
                <a:srgbClr val="FFFFFF"/>
              </a:solidFill>
            </a:endParaRPr>
          </a:p>
          <a:p>
            <a:pPr marR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Cost – Circa €5,000 </a:t>
            </a:r>
          </a:p>
          <a:p>
            <a:pPr marR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Travel days = 10</a:t>
            </a:r>
          </a:p>
          <a:p>
            <a:pPr marR="0" indent="-2286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IODAI Team Rep Supporting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E6C2D29-D564-4C40-8ABD-961712355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45" y="2278472"/>
            <a:ext cx="2990401" cy="2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2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37" name="Rectangle 2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9" name="Straight Connector 2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86BC-A071-402C-91B5-DD153F2E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IDT Team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90E8F6-A3FF-4F84-949F-401453DB093F}"/>
              </a:ext>
            </a:extLst>
          </p:cNvPr>
          <p:cNvSpPr txBox="1"/>
          <p:nvPr/>
        </p:nvSpPr>
        <p:spPr>
          <a:xfrm>
            <a:off x="7208309" y="2303135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Next 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sailors (max 5 from one gender)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Perros-Guirec, France, July 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French Open Nationals ~400 sailors. 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Coach – </a:t>
            </a: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Thomas Chaix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Training </a:t>
            </a:r>
            <a:r>
              <a:rPr lang="en-IE" dirty="0">
                <a:solidFill>
                  <a:srgbClr val="FFFFFF"/>
                </a:solidFill>
                <a:latin typeface="Trebuchet MS" panose="020B0603020202020204"/>
              </a:rPr>
              <a:t>clinic</a:t>
            </a: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862013" marR="0" lvl="0" indent="-411163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June </a:t>
            </a:r>
            <a:r>
              <a:rPr lang="en-IE" dirty="0">
                <a:solidFill>
                  <a:srgbClr val="FFFFFF"/>
                </a:solidFill>
                <a:latin typeface="Trebuchet MS" panose="020B0603020202020204"/>
              </a:rPr>
              <a:t>26</a:t>
            </a:r>
            <a:r>
              <a:rPr lang="en-IE" baseline="30000" dirty="0">
                <a:solidFill>
                  <a:srgbClr val="FFFFFF"/>
                </a:solidFill>
                <a:latin typeface="Trebuchet MS" panose="020B0603020202020204"/>
              </a:rPr>
              <a:t>th</a:t>
            </a:r>
            <a:r>
              <a:rPr lang="en-IE" dirty="0">
                <a:solidFill>
                  <a:srgbClr val="FFFFFF"/>
                </a:solidFill>
                <a:latin typeface="Trebuchet MS" panose="020B0603020202020204"/>
              </a:rPr>
              <a:t> , 27</a:t>
            </a:r>
            <a:r>
              <a:rPr lang="en-IE" baseline="30000" dirty="0">
                <a:solidFill>
                  <a:srgbClr val="FFFFFF"/>
                </a:solidFill>
                <a:latin typeface="Trebuchet MS" panose="020B0603020202020204"/>
              </a:rPr>
              <a:t>th</a:t>
            </a:r>
            <a:r>
              <a:rPr lang="en-IE" dirty="0">
                <a:solidFill>
                  <a:srgbClr val="FFFFFF"/>
                </a:solidFill>
                <a:latin typeface="Trebuchet MS" panose="020B0603020202020204"/>
              </a:rPr>
              <a:t> &amp; 28</a:t>
            </a:r>
            <a:r>
              <a:rPr lang="en-IE" baseline="30000" dirty="0">
                <a:solidFill>
                  <a:srgbClr val="FFFFFF"/>
                </a:solidFill>
                <a:latin typeface="Trebuchet MS" panose="020B0603020202020204"/>
              </a:rPr>
              <a:t>th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Cost – Circa €4,000 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Travel days = </a:t>
            </a:r>
            <a:r>
              <a:rPr lang="en-US" dirty="0">
                <a:solidFill>
                  <a:srgbClr val="FFFFFF"/>
                </a:solidFill>
                <a:latin typeface="Trebuchet MS" panose="020B0603020202020204"/>
              </a:rPr>
              <a:t>8</a:t>
            </a:r>
          </a:p>
          <a:p>
            <a:pPr marL="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Parent support permitted.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CE0F1-F5C9-4D73-8AD9-35A06D1C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18" y="1713663"/>
            <a:ext cx="2611962" cy="330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0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863</Words>
  <Application>Microsoft Office PowerPoint</Application>
  <PresentationFormat>Widescreen</PresentationFormat>
  <Paragraphs>136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Dubai</vt:lpstr>
      <vt:lpstr>Franklin Gothic Heavy</vt:lpstr>
      <vt:lpstr>Trebuchet MS</vt:lpstr>
      <vt:lpstr>Wingdings</vt:lpstr>
      <vt:lpstr>Wingdings 3</vt:lpstr>
      <vt:lpstr>Facet</vt:lpstr>
      <vt:lpstr>PowerPoint Presentation</vt:lpstr>
      <vt:lpstr>Agenda </vt:lpstr>
      <vt:lpstr>IODAI 80:20 </vt:lpstr>
      <vt:lpstr>Youth Nationals – Purpose </vt:lpstr>
      <vt:lpstr>Youth Nationals - Qualification Process  </vt:lpstr>
      <vt:lpstr>Youth Nationals - Target Sailors  </vt:lpstr>
      <vt:lpstr>Worlds Team  </vt:lpstr>
      <vt:lpstr>European Team  </vt:lpstr>
      <vt:lpstr>IDT Team  </vt:lpstr>
      <vt:lpstr>Challenges &amp; Opportunities  </vt:lpstr>
      <vt:lpstr>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O'Sullivan, Stephen</dc:creator>
  <cp:lastModifiedBy>J Doig</cp:lastModifiedBy>
  <cp:revision>15</cp:revision>
  <dcterms:created xsi:type="dcterms:W3CDTF">2023-03-09T11:14:14Z</dcterms:created>
  <dcterms:modified xsi:type="dcterms:W3CDTF">2023-04-03T16:41:45Z</dcterms:modified>
</cp:coreProperties>
</file>